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2"/>
  </p:sldMasterIdLst>
  <p:notesMasterIdLst>
    <p:notesMasterId r:id="rId13"/>
  </p:notesMasterIdLst>
  <p:sldIdLst>
    <p:sldId id="276" r:id="rId3"/>
    <p:sldId id="256" r:id="rId4"/>
    <p:sldId id="259" r:id="rId5"/>
    <p:sldId id="268" r:id="rId6"/>
    <p:sldId id="258" r:id="rId7"/>
    <p:sldId id="257" r:id="rId8"/>
    <p:sldId id="260" r:id="rId9"/>
    <p:sldId id="263" r:id="rId10"/>
    <p:sldId id="277" r:id="rId11"/>
    <p:sldId id="278" r:id="rId12"/>
  </p:sldIdLst>
  <p:sldSz cx="12192000" cy="6858000"/>
  <p:notesSz cx="6858000" cy="9144000"/>
  <p:embeddedFontLst>
    <p:embeddedFont>
      <p:font typeface="思源黑体 CN Bold" panose="02010600030101010101" charset="-122"/>
      <p:bold r:id="rId14"/>
    </p:embeddedFont>
    <p:embeddedFont>
      <p:font typeface="思源黑体 CN Heavy" panose="02010600030101010101" charset="-122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黑体" panose="02010609060101010101" pitchFamily="49" charset="-122"/>
      <p:regular r:id="rId24"/>
    </p:embeddedFont>
    <p:embeddedFont>
      <p:font typeface="微软雅黑" panose="020B0503020204020204" pitchFamily="34" charset="-122"/>
      <p:regular r:id="rId25"/>
      <p:bold r:id="rId26"/>
    </p:embeddedFont>
  </p:embeddedFontLst>
  <p:custDataLst>
    <p:tags r:id="rId27"/>
  </p:custDataLst>
  <p:defaultTextStyle>
    <a:defPPr>
      <a:defRPr lang="zh-CN"/>
    </a:defPPr>
    <a:lvl1pPr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6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006600"/>
    <a:srgbClr val="339933"/>
    <a:srgbClr val="33CC33"/>
    <a:srgbClr val="FF00FF"/>
    <a:srgbClr val="C0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59" autoAdjust="0"/>
    <p:restoredTop sz="89442" autoAdjust="0"/>
  </p:normalViewPr>
  <p:slideViewPr>
    <p:cSldViewPr>
      <p:cViewPr varScale="1">
        <p:scale>
          <a:sx n="91" d="100"/>
          <a:sy n="91" d="100"/>
        </p:scale>
        <p:origin x="87" y="60"/>
      </p:cViewPr>
      <p:guideLst>
        <p:guide orient="horz" pos="2160"/>
        <p:guide pos="60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44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audio1.wav>
</file>

<file path=ppt/media/audio2.wav>
</file>

<file path=ppt/media/audio3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2B883-75C8-486B-AE8B-C51D5A1D15C1}" type="datetimeFigureOut">
              <a:rPr lang="zh-CN" altLang="en-US" smtClean="0"/>
              <a:t>2022-06-28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2B1C0E-066D-4A40-95E6-B6E6C0C47BE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0" y="83620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0" y="90821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130" y="-99695"/>
            <a:ext cx="3521710" cy="1133475"/>
          </a:xfrm>
          <a:prstGeom prst="rect">
            <a:avLst/>
          </a:prstGeom>
        </p:spPr>
      </p:pic>
      <p:pic>
        <p:nvPicPr>
          <p:cNvPr id="11" name="图片 10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4" t="20018" b="-57"/>
          <a:stretch>
            <a:fillRect/>
          </a:stretch>
        </p:blipFill>
        <p:spPr>
          <a:xfrm rot="10800000">
            <a:off x="8976360" y="692785"/>
            <a:ext cx="3312160" cy="6217920"/>
          </a:xfrm>
          <a:prstGeom prst="rect">
            <a:avLst/>
          </a:prstGeom>
        </p:spPr>
      </p:pic>
      <p:sp>
        <p:nvSpPr>
          <p:cNvPr id="14" name="open-book_299"/>
          <p:cNvSpPr/>
          <p:nvPr userDrawn="1"/>
        </p:nvSpPr>
        <p:spPr>
          <a:xfrm>
            <a:off x="335360" y="114432"/>
            <a:ext cx="609685" cy="506257"/>
          </a:xfrm>
          <a:custGeom>
            <a:avLst/>
            <a:gdLst>
              <a:gd name="T0" fmla="*/ 88862 h 440259"/>
              <a:gd name="T1" fmla="*/ 88862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88862 h 440259"/>
              <a:gd name="T41" fmla="*/ 88862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88862 h 440259"/>
              <a:gd name="T49" fmla="*/ 88862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88862 h 440259"/>
              <a:gd name="T71" fmla="*/ 88862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88862 h 440259"/>
              <a:gd name="T89" fmla="*/ 88862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88862 h 440259"/>
              <a:gd name="T97" fmla="*/ 88862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  <a:gd name="T106" fmla="*/ 278945 h 440259"/>
              <a:gd name="T107" fmla="*/ 278945 h 440259"/>
              <a:gd name="T108" fmla="*/ 278945 h 440259"/>
              <a:gd name="T109" fmla="*/ 278945 h 440259"/>
              <a:gd name="T110" fmla="*/ 278945 h 440259"/>
              <a:gd name="T111" fmla="*/ 278945 h 440259"/>
              <a:gd name="T112" fmla="*/ 278945 h 440259"/>
              <a:gd name="T113" fmla="*/ 278945 h 440259"/>
              <a:gd name="T114" fmla="*/ 278945 h 440259"/>
              <a:gd name="T115" fmla="*/ 278945 h 440259"/>
              <a:gd name="T116" fmla="*/ 278945 h 440259"/>
              <a:gd name="T117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4" h="336">
                <a:moveTo>
                  <a:pt x="387" y="133"/>
                </a:moveTo>
                <a:lnTo>
                  <a:pt x="387" y="108"/>
                </a:lnTo>
                <a:lnTo>
                  <a:pt x="386" y="102"/>
                </a:lnTo>
                <a:cubicBezTo>
                  <a:pt x="385" y="101"/>
                  <a:pt x="377" y="87"/>
                  <a:pt x="361" y="72"/>
                </a:cubicBezTo>
                <a:cubicBezTo>
                  <a:pt x="348" y="61"/>
                  <a:pt x="331" y="50"/>
                  <a:pt x="308" y="45"/>
                </a:cubicBezTo>
                <a:lnTo>
                  <a:pt x="308" y="0"/>
                </a:lnTo>
                <a:cubicBezTo>
                  <a:pt x="210" y="7"/>
                  <a:pt x="200" y="84"/>
                  <a:pt x="200" y="84"/>
                </a:cubicBezTo>
                <a:lnTo>
                  <a:pt x="200" y="85"/>
                </a:lnTo>
                <a:cubicBezTo>
                  <a:pt x="200" y="85"/>
                  <a:pt x="200" y="85"/>
                  <a:pt x="200" y="85"/>
                </a:cubicBezTo>
                <a:cubicBezTo>
                  <a:pt x="196" y="81"/>
                  <a:pt x="192" y="77"/>
                  <a:pt x="187" y="72"/>
                </a:cubicBezTo>
                <a:cubicBezTo>
                  <a:pt x="171" y="57"/>
                  <a:pt x="145" y="42"/>
                  <a:pt x="112" y="42"/>
                </a:cubicBezTo>
                <a:cubicBezTo>
                  <a:pt x="79" y="42"/>
                  <a:pt x="54" y="58"/>
                  <a:pt x="38" y="72"/>
                </a:cubicBezTo>
                <a:cubicBezTo>
                  <a:pt x="22" y="87"/>
                  <a:pt x="14" y="101"/>
                  <a:pt x="14" y="102"/>
                </a:cubicBezTo>
                <a:lnTo>
                  <a:pt x="12" y="108"/>
                </a:lnTo>
                <a:lnTo>
                  <a:pt x="12" y="133"/>
                </a:lnTo>
                <a:lnTo>
                  <a:pt x="0" y="133"/>
                </a:lnTo>
                <a:lnTo>
                  <a:pt x="0" y="336"/>
                </a:lnTo>
                <a:lnTo>
                  <a:pt x="404" y="336"/>
                </a:lnTo>
                <a:lnTo>
                  <a:pt x="404" y="133"/>
                </a:lnTo>
                <a:lnTo>
                  <a:pt x="387" y="133"/>
                </a:lnTo>
                <a:close/>
                <a:moveTo>
                  <a:pt x="72" y="295"/>
                </a:moveTo>
                <a:cubicBezTo>
                  <a:pt x="83" y="289"/>
                  <a:pt x="96" y="284"/>
                  <a:pt x="112" y="284"/>
                </a:cubicBezTo>
                <a:cubicBezTo>
                  <a:pt x="128" y="284"/>
                  <a:pt x="141" y="289"/>
                  <a:pt x="152" y="295"/>
                </a:cubicBezTo>
                <a:lnTo>
                  <a:pt x="72" y="295"/>
                </a:lnTo>
                <a:close/>
                <a:moveTo>
                  <a:pt x="186" y="286"/>
                </a:moveTo>
                <a:cubicBezTo>
                  <a:pt x="170" y="271"/>
                  <a:pt x="145" y="257"/>
                  <a:pt x="112" y="257"/>
                </a:cubicBezTo>
                <a:lnTo>
                  <a:pt x="112" y="257"/>
                </a:lnTo>
                <a:cubicBezTo>
                  <a:pt x="80" y="257"/>
                  <a:pt x="56" y="271"/>
                  <a:pt x="40" y="285"/>
                </a:cubicBezTo>
                <a:lnTo>
                  <a:pt x="40" y="112"/>
                </a:lnTo>
                <a:cubicBezTo>
                  <a:pt x="42" y="108"/>
                  <a:pt x="49" y="99"/>
                  <a:pt x="58" y="91"/>
                </a:cubicBezTo>
                <a:cubicBezTo>
                  <a:pt x="71" y="80"/>
                  <a:pt x="88" y="70"/>
                  <a:pt x="112" y="70"/>
                </a:cubicBezTo>
                <a:cubicBezTo>
                  <a:pt x="137" y="70"/>
                  <a:pt x="155" y="81"/>
                  <a:pt x="169" y="93"/>
                </a:cubicBezTo>
                <a:cubicBezTo>
                  <a:pt x="175" y="98"/>
                  <a:pt x="180" y="104"/>
                  <a:pt x="183" y="109"/>
                </a:cubicBezTo>
                <a:cubicBezTo>
                  <a:pt x="185" y="110"/>
                  <a:pt x="185" y="111"/>
                  <a:pt x="186" y="112"/>
                </a:cubicBezTo>
                <a:lnTo>
                  <a:pt x="186" y="286"/>
                </a:lnTo>
                <a:close/>
                <a:moveTo>
                  <a:pt x="286" y="24"/>
                </a:moveTo>
                <a:lnTo>
                  <a:pt x="286" y="42"/>
                </a:lnTo>
                <a:lnTo>
                  <a:pt x="286" y="70"/>
                </a:lnTo>
                <a:lnTo>
                  <a:pt x="286" y="229"/>
                </a:lnTo>
                <a:cubicBezTo>
                  <a:pt x="286" y="229"/>
                  <a:pt x="249" y="222"/>
                  <a:pt x="214" y="254"/>
                </a:cubicBezTo>
                <a:lnTo>
                  <a:pt x="214" y="112"/>
                </a:lnTo>
                <a:lnTo>
                  <a:pt x="214" y="112"/>
                </a:lnTo>
                <a:lnTo>
                  <a:pt x="214" y="96"/>
                </a:lnTo>
                <a:cubicBezTo>
                  <a:pt x="214" y="96"/>
                  <a:pt x="227" y="36"/>
                  <a:pt x="286" y="24"/>
                </a:cubicBezTo>
                <a:close/>
                <a:moveTo>
                  <a:pt x="246" y="295"/>
                </a:moveTo>
                <a:cubicBezTo>
                  <a:pt x="257" y="289"/>
                  <a:pt x="270" y="284"/>
                  <a:pt x="286" y="284"/>
                </a:cubicBezTo>
                <a:cubicBezTo>
                  <a:pt x="302" y="284"/>
                  <a:pt x="315" y="289"/>
                  <a:pt x="326" y="295"/>
                </a:cubicBezTo>
                <a:lnTo>
                  <a:pt x="246" y="295"/>
                </a:lnTo>
                <a:close/>
                <a:moveTo>
                  <a:pt x="360" y="286"/>
                </a:moveTo>
                <a:cubicBezTo>
                  <a:pt x="344" y="271"/>
                  <a:pt x="319" y="257"/>
                  <a:pt x="286" y="257"/>
                </a:cubicBezTo>
                <a:cubicBezTo>
                  <a:pt x="254" y="257"/>
                  <a:pt x="230" y="271"/>
                  <a:pt x="214" y="285"/>
                </a:cubicBezTo>
                <a:lnTo>
                  <a:pt x="214" y="284"/>
                </a:lnTo>
                <a:cubicBezTo>
                  <a:pt x="244" y="242"/>
                  <a:pt x="308" y="253"/>
                  <a:pt x="308" y="253"/>
                </a:cubicBezTo>
                <a:lnTo>
                  <a:pt x="308" y="73"/>
                </a:lnTo>
                <a:cubicBezTo>
                  <a:pt x="322" y="77"/>
                  <a:pt x="334" y="85"/>
                  <a:pt x="343" y="92"/>
                </a:cubicBezTo>
                <a:cubicBezTo>
                  <a:pt x="349" y="98"/>
                  <a:pt x="354" y="104"/>
                  <a:pt x="357" y="109"/>
                </a:cubicBezTo>
                <a:cubicBezTo>
                  <a:pt x="358" y="110"/>
                  <a:pt x="359" y="111"/>
                  <a:pt x="360" y="112"/>
                </a:cubicBezTo>
                <a:lnTo>
                  <a:pt x="360" y="286"/>
                </a:lnTo>
                <a:lnTo>
                  <a:pt x="360" y="286"/>
                </a:lnTo>
                <a:close/>
              </a:path>
            </a:pathLst>
          </a:custGeom>
          <a:solidFill>
            <a:srgbClr val="F199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图片 14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11" r="76729"/>
          <a:stretch>
            <a:fillRect/>
          </a:stretch>
        </p:blipFill>
        <p:spPr>
          <a:xfrm rot="13844502">
            <a:off x="3201035" y="4319905"/>
            <a:ext cx="1773198" cy="3593465"/>
          </a:xfrm>
          <a:prstGeom prst="rect">
            <a:avLst/>
          </a:prstGeom>
        </p:spPr>
      </p:pic>
      <p:pic>
        <p:nvPicPr>
          <p:cNvPr id="16" name="图片 15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4" t="30011" r="27509" b="-2004"/>
          <a:stretch>
            <a:fillRect/>
          </a:stretch>
        </p:blipFill>
        <p:spPr>
          <a:xfrm rot="9284501">
            <a:off x="-824865" y="2432050"/>
            <a:ext cx="3764280" cy="451866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fld id="{BD3F3EC2-762F-4585-9ABE-3D0BD98F40C0}" type="slidenum">
              <a:rPr lang="en-US" altLang="zh-CN" smtClean="0"/>
              <a:t>‹#›</a:t>
            </a:fld>
            <a:r>
              <a:rPr lang="en-US" altLang="zh-CN"/>
              <a:t>/9</a:t>
            </a: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7" name="灯片编号占位符 3" hidden="1"/>
          <p:cNvSpPr>
            <a:spLocks noGrp="1"/>
          </p:cNvSpPr>
          <p:nvPr userDrawn="1"/>
        </p:nvSpPr>
        <p:spPr>
          <a:xfrm>
            <a:off x="9120505" y="6381115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z="1865" smtClean="0"/>
              <a:t>‹#›</a:t>
            </a:fld>
            <a:r>
              <a:rPr lang="en-US" altLang="zh-CN" sz="1865"/>
              <a:t>/9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FCE70-992F-41EB-8166-46DEE7BDC1E9}" type="slidenum">
              <a:rPr lang="en-US" altLang="zh-CN" smtClean="0"/>
              <a:t>‹#›</a:t>
            </a:fld>
            <a:endParaRPr lang="en-US" altLang="zh-CN"/>
          </a:p>
        </p:txBody>
      </p:sp>
      <p:sp>
        <p:nvSpPr>
          <p:cNvPr id="7" name="灯片编号占位符 3"/>
          <p:cNvSpPr>
            <a:spLocks noGrp="1"/>
          </p:cNvSpPr>
          <p:nvPr userDrawn="1"/>
        </p:nvSpPr>
        <p:spPr>
          <a:xfrm>
            <a:off x="9072880" y="6381115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z="1865" smtClean="0"/>
              <a:t>‹#›</a:t>
            </a:fld>
            <a:r>
              <a:rPr lang="en-US" altLang="zh-CN" sz="1865"/>
              <a:t>/11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0" y="645794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36192"/>
            <a:ext cx="12192000" cy="5628586"/>
          </a:xfrm>
          <a:prstGeom prst="rect">
            <a:avLst/>
          </a:prstGeom>
          <a:solidFill>
            <a:srgbClr val="F29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cxnSp>
        <p:nvCxnSpPr>
          <p:cNvPr id="11" name="直接连接符 10"/>
          <p:cNvCxnSpPr/>
          <p:nvPr/>
        </p:nvCxnSpPr>
        <p:spPr>
          <a:xfrm>
            <a:off x="0" y="674136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0" y="617451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589109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图片包含 游戏机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248" y="-15977"/>
            <a:ext cx="1241778" cy="3684349"/>
          </a:xfrm>
          <a:prstGeom prst="rect">
            <a:avLst/>
          </a:prstGeom>
        </p:spPr>
      </p:pic>
      <p:pic>
        <p:nvPicPr>
          <p:cNvPr id="5" name="图片 4" descr="乐高玩具&#10;&#10;低可信度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192" y="3559870"/>
            <a:ext cx="4810764" cy="3241174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2077965" y="1009780"/>
            <a:ext cx="7992888" cy="3528695"/>
            <a:chOff x="575555" y="986919"/>
            <a:chExt cx="7992888" cy="3528695"/>
          </a:xfrm>
        </p:grpSpPr>
        <p:sp>
          <p:nvSpPr>
            <p:cNvPr id="16" name="文本框 15"/>
            <p:cNvSpPr txBox="1"/>
            <p:nvPr/>
          </p:nvSpPr>
          <p:spPr>
            <a:xfrm>
              <a:off x="575555" y="986919"/>
              <a:ext cx="7992888" cy="1298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数据结构教程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925030" y="2480519"/>
              <a:ext cx="3379829" cy="392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第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6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版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微课视频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题库版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93995" y="3500884"/>
              <a:ext cx="7369810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sz="60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课程思政的理解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-240704" y="5592394"/>
            <a:ext cx="1889956" cy="1256377"/>
            <a:chOff x="-235082" y="5592394"/>
            <a:chExt cx="1889956" cy="1256377"/>
          </a:xfrm>
        </p:grpSpPr>
        <p:sp>
          <p:nvSpPr>
            <p:cNvPr id="4" name="矩形 3"/>
            <p:cNvSpPr/>
            <p:nvPr/>
          </p:nvSpPr>
          <p:spPr>
            <a:xfrm>
              <a:off x="245" y="5592394"/>
              <a:ext cx="1489055" cy="1254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1764" y="5640408"/>
              <a:ext cx="1187624" cy="106822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-235082" y="6627172"/>
              <a:ext cx="1889956" cy="2215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定价：</a:t>
              </a:r>
              <a:r>
                <a:rPr lang="en-US" altLang="zh-CN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65.00</a:t>
              </a:r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元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770370" y="2990850"/>
            <a:ext cx="3082925" cy="398780"/>
            <a:chOff x="11114" y="4032"/>
            <a:chExt cx="4855" cy="628"/>
          </a:xfrm>
        </p:grpSpPr>
        <p:sp>
          <p:nvSpPr>
            <p:cNvPr id="9" name="文本框 8"/>
            <p:cNvSpPr txBox="1"/>
            <p:nvPr/>
          </p:nvSpPr>
          <p:spPr>
            <a:xfrm>
              <a:off x="11521" y="4032"/>
              <a:ext cx="444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武汉大学</a:t>
              </a:r>
              <a:r>
                <a:rPr lang="en-US" altLang="zh-CN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  </a:t>
              </a:r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李春葆  主编</a:t>
              </a:r>
            </a:p>
          </p:txBody>
        </p:sp>
        <p:sp>
          <p:nvSpPr>
            <p:cNvPr id="21" name="圆: 空心 2"/>
            <p:cNvSpPr/>
            <p:nvPr/>
          </p:nvSpPr>
          <p:spPr>
            <a:xfrm>
              <a:off x="11114" y="4190"/>
              <a:ext cx="409" cy="409"/>
            </a:xfrm>
            <a:prstGeom prst="donu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tx1"/>
                </a:solidFill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图示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70" y="980440"/>
            <a:ext cx="9245600" cy="52006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</p:spTree>
    <p:extLst>
      <p:ext uri="{BB962C8B-B14F-4D97-AF65-F5344CB8AC3E}">
        <p14:creationId xmlns:p14="http://schemas.microsoft.com/office/powerpoint/2010/main" val="1690867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business-card-1015419_19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35" y="835660"/>
            <a:ext cx="12261850" cy="84893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495550" y="2563495"/>
            <a:ext cx="7529830" cy="299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6">
                        <a:tint val="50000"/>
                        <a:satMod val="300000"/>
                      </a:schemeClr>
                    </a:gs>
                    <a:gs pos="35000">
                      <a:schemeClr val="accent6">
                        <a:tint val="37000"/>
                        <a:satMod val="300000"/>
                      </a:schemeClr>
                    </a:gs>
                    <a:gs pos="100000">
                      <a:schemeClr val="accent6">
                        <a:tint val="15000"/>
                        <a:satMod val="350000"/>
                      </a:schemeClr>
                    </a:gs>
                  </a:gsLst>
                  <a:lin ang="16200000" scaled="1"/>
                </a:gradFill>
              </a14:hiddenFill>
            </a:ext>
          </a:ex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240000" tIns="192000" rIns="240000" bIns="192000" rtlCol="0">
            <a:spAutoFit/>
          </a:bodyPr>
          <a:lstStyle/>
          <a:p>
            <a:pPr algn="l">
              <a:lnSpc>
                <a:spcPts val="3400"/>
              </a:lnSpc>
            </a:pPr>
            <a:r>
              <a:rPr lang="zh-CN" altLang="en-US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归纳法：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指的是从许多个别事例中获得一个较具概括性的规则。这种方法主要是从收集到的既有资料，加以抽丝剥茧地分析，最后得以做出一个概括性的结论。</a:t>
            </a:r>
          </a:p>
          <a:p>
            <a:pPr algn="l">
              <a:lnSpc>
                <a:spcPts val="3400"/>
              </a:lnSpc>
            </a:pPr>
            <a:endParaRPr lang="zh-CN" altLang="en-US" sz="18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ts val="3400"/>
              </a:lnSpc>
            </a:pPr>
            <a:r>
              <a:rPr lang="zh-CN" altLang="en-US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演绎法：</a:t>
            </a:r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与归纳法相反，是从既有的普遍性结论或一般性事理，推导出个别性结论的一种方法。由较大范围，逐步缩小到所需的特定范围。</a:t>
            </a:r>
            <a:endParaRPr lang="zh-CN" altLang="en-US" sz="18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27760" y="1556597"/>
            <a:ext cx="75387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charset="0"/>
              <a:buChar char="Ø"/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知识点：基于归纳的递归算法设计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10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科学方法—归纳法和演绎法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5" dur="8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6" dur="8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8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2" dur="8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3" dur="8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8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415415" y="1772497"/>
            <a:ext cx="75387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Wingdings" panose="05000000000000000000" charset="0"/>
              <a:buChar char="Ø"/>
            </a:pPr>
            <a:r>
              <a:rPr lang="zh-CN" altLang="en-US" sz="2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归纳法与演绎法的区别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10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科学方法—归纳法和演绎法</a:t>
              </a:r>
            </a:p>
          </p:txBody>
        </p:sp>
      </p:grpSp>
      <p:pic>
        <p:nvPicPr>
          <p:cNvPr id="6" name="图片 5" descr="question-mark-2309040_19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0415" y="836930"/>
            <a:ext cx="2908300" cy="29083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631315" y="2564130"/>
            <a:ext cx="8216900" cy="31534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192000" tIns="192000" bIns="192000" rtlCol="0">
            <a:spAutoFit/>
          </a:bodyPr>
          <a:lstStyle/>
          <a:p>
            <a:pPr marL="457200" indent="-457200" algn="l">
              <a:lnSpc>
                <a:spcPts val="3400"/>
              </a:lnSpc>
              <a:spcBef>
                <a:spcPts val="1200"/>
              </a:spcBef>
              <a:buBlip>
                <a:blip r:embed="rId3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归纳是从认识个别的、特殊的事物推出一般的原理和普遍的事物；而演绎则由一般（或普遍）到个别。演绎法和归纳法在认识发展过程方面，方向是正好相反的。</a:t>
            </a:r>
          </a:p>
          <a:p>
            <a:pPr marL="457200" indent="-457200" algn="l">
              <a:lnSpc>
                <a:spcPts val="3400"/>
              </a:lnSpc>
              <a:spcBef>
                <a:spcPts val="1200"/>
              </a:spcBef>
              <a:buBlip>
                <a:blip r:embed="rId3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归纳（指不完全归纳）是一种或然性的推理；而演绎则是一种必然性推理，其结论的正确性取决于前提是否正确，以及推理形式是否符合逻辑规则。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5" dur="8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6" dur="8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8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2" dur="8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3" dur="8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8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487170" y="2564765"/>
            <a:ext cx="9649460" cy="18453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192000" tIns="192000" bIns="192000" rtlCol="0">
            <a:spAutoFit/>
          </a:bodyPr>
          <a:lstStyle/>
          <a:p>
            <a:pPr marL="457200" indent="-457200" algn="l">
              <a:lnSpc>
                <a:spcPts val="3400"/>
              </a:lnSpc>
              <a:spcBef>
                <a:spcPts val="1200"/>
              </a:spcBef>
              <a:buBlip>
                <a:blip r:embed="rId2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为了提高归纳推理的可靠程度，需要运用已有的理论知识，对归纳推理的个别性前提进行分析，把握其中的因果性，必然性，这就要用到演绎推理。</a:t>
            </a:r>
          </a:p>
          <a:p>
            <a:pPr marL="457200" indent="-457200" algn="l">
              <a:lnSpc>
                <a:spcPts val="3400"/>
              </a:lnSpc>
              <a:spcBef>
                <a:spcPts val="1200"/>
              </a:spcBef>
              <a:buBlip>
                <a:blip r:embed="rId2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归纳推理依靠演绎推理来验证自己的结论。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43660" y="1773132"/>
            <a:ext cx="75387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Wingdings" panose="05000000000000000000" charset="0"/>
              <a:buChar char="Ø"/>
            </a:pPr>
            <a:r>
              <a:rPr lang="zh-CN" altLang="en-US" sz="2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辩证关系：归纳推理离不开演绎推理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2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科学方法—归纳法和演绎法</a:t>
              </a:r>
            </a:p>
          </p:txBody>
        </p:sp>
      </p:grpSp>
      <p:pic>
        <p:nvPicPr>
          <p:cNvPr id="26" name="图片 25" descr="graph-1019845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671945" y="3573145"/>
            <a:ext cx="3633470" cy="36334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8" dur="8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9" dur="8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8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39695" y="2421255"/>
            <a:ext cx="5109845" cy="3979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0"/>
          <p:cNvSpPr txBox="1"/>
          <p:nvPr/>
        </p:nvSpPr>
        <p:spPr>
          <a:xfrm>
            <a:off x="8184122" y="2925231"/>
            <a:ext cx="1619219" cy="2804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45" indent="-360045">
              <a:lnSpc>
                <a:spcPct val="150000"/>
              </a:lnSpc>
              <a:buBlip>
                <a:blip r:embed="rId3"/>
              </a:buBlip>
            </a:pPr>
            <a:r>
              <a:rPr lang="zh-CN" altLang="en-US" sz="293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观察</a:t>
            </a:r>
            <a:endParaRPr lang="en-US" altLang="zh-CN" sz="2935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60045" indent="-360045">
              <a:lnSpc>
                <a:spcPct val="150000"/>
              </a:lnSpc>
              <a:buBlip>
                <a:blip r:embed="rId3"/>
              </a:buBlip>
            </a:pPr>
            <a:r>
              <a:rPr lang="zh-CN" altLang="en-US" sz="293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归纳</a:t>
            </a:r>
            <a:endParaRPr lang="en-US" altLang="zh-CN" sz="2935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60045" indent="-360045">
              <a:lnSpc>
                <a:spcPct val="150000"/>
              </a:lnSpc>
              <a:buBlip>
                <a:blip r:embed="rId3"/>
              </a:buBlip>
            </a:pPr>
            <a:r>
              <a:rPr lang="zh-CN" altLang="en-US" sz="293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抽象</a:t>
            </a:r>
            <a:endParaRPr lang="en-US" altLang="zh-CN" sz="2935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60045" indent="-360045">
              <a:lnSpc>
                <a:spcPct val="150000"/>
              </a:lnSpc>
              <a:buBlip>
                <a:blip r:embed="rId3"/>
              </a:buBlip>
            </a:pPr>
            <a:r>
              <a:rPr lang="zh-CN" altLang="en-US" sz="2935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演绎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43660" y="1641052"/>
            <a:ext cx="75387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Wingdings" panose="05000000000000000000" charset="0"/>
              <a:buChar char="Ø"/>
            </a:pPr>
            <a:r>
              <a:rPr lang="zh-CN" altLang="en-US" sz="2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解决问题的思维方式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2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科学方法—归纳法和演绎法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0960" y="2318339"/>
            <a:ext cx="6096043" cy="40476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7752080" y="4941570"/>
            <a:ext cx="3823335" cy="70675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 algn="l">
              <a:buBlip>
                <a:blip r:embed="rId3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解决问题的是能力</a:t>
            </a:r>
            <a:endParaRPr lang="en-US" altLang="zh-CN" sz="20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>
              <a:buBlip>
                <a:blip r:embed="rId3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所以能力比知识本身更重要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707348" y="3848065"/>
            <a:ext cx="123825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能力</a:t>
            </a:r>
          </a:p>
        </p:txBody>
      </p:sp>
      <p:sp>
        <p:nvSpPr>
          <p:cNvPr id="8" name="右箭头 7"/>
          <p:cNvSpPr/>
          <p:nvPr/>
        </p:nvSpPr>
        <p:spPr>
          <a:xfrm>
            <a:off x="7850092" y="4038566"/>
            <a:ext cx="666755" cy="285752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92889" y="3038982"/>
            <a:ext cx="476253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学习方法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04925" y="1621367"/>
            <a:ext cx="75387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Wingdings" panose="05000000000000000000" charset="0"/>
              <a:buChar char="Ø"/>
            </a:pPr>
            <a:r>
              <a:rPr lang="zh-CN" altLang="en-US" sz="2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运用归纳和演绎法高效学习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2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科学方法—归纳法和演绎法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3" dur="8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4" dur="8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8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7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8" dur="8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9" dur="8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8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ldLvl="0" animBg="1"/>
      <p:bldP spid="9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5"/>
          <p:cNvSpPr txBox="1"/>
          <p:nvPr/>
        </p:nvSpPr>
        <p:spPr>
          <a:xfrm>
            <a:off x="1199515" y="1701377"/>
            <a:ext cx="75387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charset="0"/>
              <a:buChar char="Ø"/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获得能力的途径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2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科学方法—归纳法和演绎法</a:t>
              </a:r>
            </a:p>
          </p:txBody>
        </p:sp>
      </p:grp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7161" y="2432672"/>
            <a:ext cx="1785950" cy="2260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55745" y="2464435"/>
            <a:ext cx="2183765" cy="21990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8"/>
          <p:cNvSpPr txBox="1"/>
          <p:nvPr/>
        </p:nvSpPr>
        <p:spPr>
          <a:xfrm>
            <a:off x="1666240" y="4779010"/>
            <a:ext cx="164401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仅仅学习是</a:t>
            </a:r>
          </a:p>
          <a:p>
            <a:pPr algn="ctr"/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不够的</a:t>
            </a:r>
          </a:p>
          <a:p>
            <a:pPr algn="ctr"/>
            <a:r>
              <a:rPr lang="zh-CN" altLang="en-US" sz="16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因为学习的是</a:t>
            </a:r>
          </a:p>
          <a:p>
            <a:pPr algn="ctr"/>
            <a:r>
              <a:rPr lang="zh-CN" altLang="en-US" sz="16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碎片化知识</a:t>
            </a:r>
          </a:p>
        </p:txBody>
      </p:sp>
      <p:sp>
        <p:nvSpPr>
          <p:cNvPr id="19" name="TextBox 9"/>
          <p:cNvSpPr txBox="1"/>
          <p:nvPr/>
        </p:nvSpPr>
        <p:spPr>
          <a:xfrm>
            <a:off x="4055745" y="4907915"/>
            <a:ext cx="22212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知识结构</a:t>
            </a:r>
            <a:endParaRPr lang="zh-CN" altLang="en-US" sz="16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（知识体系）</a:t>
            </a:r>
          </a:p>
        </p:txBody>
      </p:sp>
      <p:sp>
        <p:nvSpPr>
          <p:cNvPr id="20" name="右箭头 19"/>
          <p:cNvSpPr/>
          <p:nvPr/>
        </p:nvSpPr>
        <p:spPr>
          <a:xfrm>
            <a:off x="3452477" y="3621798"/>
            <a:ext cx="642942" cy="285752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11"/>
          <p:cNvSpPr txBox="1"/>
          <p:nvPr/>
        </p:nvSpPr>
        <p:spPr>
          <a:xfrm>
            <a:off x="3381375" y="2861310"/>
            <a:ext cx="824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归纳</a:t>
            </a:r>
          </a:p>
          <a:p>
            <a:r>
              <a:rPr lang="zh-CN" altLang="en-US"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和总结</a:t>
            </a:r>
          </a:p>
        </p:txBody>
      </p:sp>
      <p:sp>
        <p:nvSpPr>
          <p:cNvPr id="26" name="右箭头 25"/>
          <p:cNvSpPr/>
          <p:nvPr/>
        </p:nvSpPr>
        <p:spPr>
          <a:xfrm>
            <a:off x="6238876" y="3621798"/>
            <a:ext cx="642942" cy="285752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13"/>
          <p:cNvSpPr txBox="1"/>
          <p:nvPr/>
        </p:nvSpPr>
        <p:spPr>
          <a:xfrm>
            <a:off x="6096000" y="2861310"/>
            <a:ext cx="8959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演绎</a:t>
            </a:r>
          </a:p>
          <a:p>
            <a:r>
              <a:rPr lang="zh-CN" altLang="en-US"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和验证</a:t>
            </a:r>
          </a:p>
        </p:txBody>
      </p:sp>
      <p:pic>
        <p:nvPicPr>
          <p:cNvPr id="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915150" y="2464435"/>
            <a:ext cx="2038985" cy="22009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TextBox 14"/>
          <p:cNvSpPr txBox="1"/>
          <p:nvPr/>
        </p:nvSpPr>
        <p:spPr>
          <a:xfrm>
            <a:off x="6950075" y="4940300"/>
            <a:ext cx="20040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上机</a:t>
            </a:r>
            <a:r>
              <a:rPr lang="en-US" altLang="zh-CN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</a:p>
        </p:txBody>
      </p:sp>
      <p:sp>
        <p:nvSpPr>
          <p:cNvPr id="31" name="右箭头 30"/>
          <p:cNvSpPr/>
          <p:nvPr/>
        </p:nvSpPr>
        <p:spPr>
          <a:xfrm>
            <a:off x="9097030" y="3621798"/>
            <a:ext cx="642942" cy="285752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16"/>
          <p:cNvSpPr txBox="1"/>
          <p:nvPr/>
        </p:nvSpPr>
        <p:spPr>
          <a:xfrm>
            <a:off x="9025890" y="2861310"/>
            <a:ext cx="7759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形成</a:t>
            </a:r>
          </a:p>
          <a:p>
            <a:r>
              <a:rPr lang="zh-CN" altLang="en-US"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方法</a:t>
            </a:r>
          </a:p>
        </p:txBody>
      </p:sp>
      <p:sp>
        <p:nvSpPr>
          <p:cNvPr id="33" name="圆角矩形 32"/>
          <p:cNvSpPr/>
          <p:nvPr/>
        </p:nvSpPr>
        <p:spPr>
          <a:xfrm>
            <a:off x="9811385" y="2518410"/>
            <a:ext cx="714375" cy="214566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能力</a:t>
            </a:r>
          </a:p>
        </p:txBody>
      </p:sp>
      <p:sp>
        <p:nvSpPr>
          <p:cNvPr id="34" name="TextBox 20"/>
          <p:cNvSpPr txBox="1"/>
          <p:nvPr/>
        </p:nvSpPr>
        <p:spPr>
          <a:xfrm>
            <a:off x="9525309" y="4846033"/>
            <a:ext cx="121444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个性化</a:t>
            </a:r>
            <a:endParaRPr lang="zh-CN" altLang="en-US" sz="1600" b="0">
              <a:solidFill>
                <a:srgbClr val="0066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解决问题的</a:t>
            </a:r>
            <a:r>
              <a:rPr lang="zh-CN" altLang="en-US" sz="1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</a:p>
        </p:txBody>
      </p:sp>
      <p:sp>
        <p:nvSpPr>
          <p:cNvPr id="35" name="TextBox 22"/>
          <p:cNvSpPr txBox="1"/>
          <p:nvPr/>
        </p:nvSpPr>
        <p:spPr>
          <a:xfrm>
            <a:off x="2855595" y="5949315"/>
            <a:ext cx="6385560" cy="42989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2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也是独立解决问题的思维方式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49" dur="8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50" dur="8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8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9" grpId="0"/>
      <p:bldP spid="20" grpId="0" bldLvl="0" animBg="1"/>
      <p:bldP spid="22" grpId="0"/>
      <p:bldP spid="26" grpId="0" bldLvl="0" animBg="1"/>
      <p:bldP spid="27" grpId="0"/>
      <p:bldP spid="29" grpId="0"/>
      <p:bldP spid="31" grpId="0" bldLvl="0" animBg="1"/>
      <p:bldP spid="32" grpId="0"/>
      <p:bldP spid="33" grpId="0" bldLvl="0" animBg="1"/>
      <p:bldP spid="3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5"/>
          <p:cNvSpPr txBox="1"/>
          <p:nvPr/>
        </p:nvSpPr>
        <p:spPr>
          <a:xfrm>
            <a:off x="1199515" y="1701377"/>
            <a:ext cx="75387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charset="0"/>
              <a:buChar char="Ø"/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教育的目的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2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科学方法—归纳法和演绎法</a:t>
              </a:r>
            </a:p>
          </p:txBody>
        </p:sp>
      </p:grpSp>
      <p:sp>
        <p:nvSpPr>
          <p:cNvPr id="11" name="TextBox 3"/>
          <p:cNvSpPr txBox="1"/>
          <p:nvPr/>
        </p:nvSpPr>
        <p:spPr>
          <a:xfrm>
            <a:off x="2783840" y="2708910"/>
            <a:ext cx="7531735" cy="218503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80000" tIns="144000" bIns="144000" rtlCol="0">
            <a:spAutoFit/>
          </a:bodyPr>
          <a:lstStyle/>
          <a:p>
            <a:pPr marL="457200" indent="-457200" algn="l">
              <a:lnSpc>
                <a:spcPts val="3400"/>
              </a:lnSpc>
              <a:spcBef>
                <a:spcPts val="1200"/>
              </a:spcBef>
              <a:buBlip>
                <a:blip r:embed="rId2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“真正的教育不传授任何知识和技能，却能令人胜任任何学科和职业，这才是真正的教育。”</a:t>
            </a:r>
            <a:endParaRPr lang="en-US" altLang="zh-CN" sz="20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ts val="3400"/>
              </a:lnSpc>
              <a:spcBef>
                <a:spcPts val="1200"/>
              </a:spcBef>
              <a:buBlip>
                <a:blip r:embed="rId2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“如果一个学生从耶鲁大学毕业后，居然拥有了某种很专业的知识和技能，这是耶鲁教育最大的失败。”</a:t>
            </a:r>
          </a:p>
        </p:txBody>
      </p:sp>
      <p:sp>
        <p:nvSpPr>
          <p:cNvPr id="12" name="TextBox 6"/>
          <p:cNvSpPr txBox="1"/>
          <p:nvPr/>
        </p:nvSpPr>
        <p:spPr>
          <a:xfrm>
            <a:off x="2457450" y="2176145"/>
            <a:ext cx="79311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曾任耶鲁大学校长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年之久的理查德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·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莱文曾说过</a:t>
            </a:r>
          </a:p>
        </p:txBody>
      </p:sp>
      <p:sp>
        <p:nvSpPr>
          <p:cNvPr id="13" name="TextBox 8"/>
          <p:cNvSpPr txBox="1"/>
          <p:nvPr/>
        </p:nvSpPr>
        <p:spPr>
          <a:xfrm>
            <a:off x="2814612" y="5351788"/>
            <a:ext cx="6929486" cy="886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100"/>
              </a:lnSpc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华莱士：学会思考、选择，拥有信念、自由，这是教育的目的，也是获得幸福的终极能力！</a:t>
            </a:r>
          </a:p>
        </p:txBody>
      </p:sp>
      <p:sp>
        <p:nvSpPr>
          <p:cNvPr id="14" name="上箭头 13"/>
          <p:cNvSpPr/>
          <p:nvPr/>
        </p:nvSpPr>
        <p:spPr>
          <a:xfrm>
            <a:off x="5957884" y="4923160"/>
            <a:ext cx="285752" cy="357190"/>
          </a:xfrm>
          <a:prstGeom prst="up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  <p:bldP spid="14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8B81B2F-23E7-5F41-08A4-AFF1C82A6F7D}"/>
              </a:ext>
            </a:extLst>
          </p:cNvPr>
          <p:cNvSpPr txBox="1"/>
          <p:nvPr/>
        </p:nvSpPr>
        <p:spPr>
          <a:xfrm>
            <a:off x="2135560" y="4499992"/>
            <a:ext cx="71522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i="0" dirty="0">
                <a:solidFill>
                  <a:srgbClr val="FFC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工匠精神</a:t>
            </a:r>
            <a:r>
              <a:rPr lang="en-US" altLang="zh-CN" sz="1600" i="0" dirty="0">
                <a:solidFill>
                  <a:srgbClr val="FFC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-</a:t>
            </a:r>
            <a:r>
              <a:rPr lang="zh-CN" altLang="en-US" sz="1600" i="0" dirty="0">
                <a:solidFill>
                  <a:srgbClr val="FFC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专注干好一件事</a:t>
            </a:r>
            <a:endParaRPr lang="zh-CN" altLang="en-US" sz="1600" dirty="0">
              <a:solidFill>
                <a:srgbClr val="FFC00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0631B54-A4E6-1915-61B9-5BD82BDA2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204864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RmNGI5YzFjZTQyNDU3MzJkZGUzZTkwMDY4MmFkZjkifQ=="/>
  <p:tag name="KSO_WPP_MARK_KEY" val="0a22869b-e104-495d-aeaa-a5794d2e97fc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506</Words>
  <Application>Microsoft Office PowerPoint</Application>
  <PresentationFormat>宽屏</PresentationFormat>
  <Paragraphs>65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思源黑体 CN Bold</vt:lpstr>
      <vt:lpstr>Arial</vt:lpstr>
      <vt:lpstr>Wingdings</vt:lpstr>
      <vt:lpstr>SimSun</vt:lpstr>
      <vt:lpstr>Calibri</vt:lpstr>
      <vt:lpstr>Consolas</vt:lpstr>
      <vt:lpstr>思源黑体 CN Heavy</vt:lpstr>
      <vt:lpstr>Times New Roman</vt:lpstr>
      <vt:lpstr>微软雅黑</vt:lpstr>
      <vt:lpstr>黑体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lcb; wbh</dc:creator>
  <cp:lastModifiedBy>wei jj</cp:lastModifiedBy>
  <cp:revision>1100</cp:revision>
  <dcterms:created xsi:type="dcterms:W3CDTF">2004-04-02T09:54:00Z</dcterms:created>
  <dcterms:modified xsi:type="dcterms:W3CDTF">2022-06-28T14:08:44Z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03343EF2378C4A549C0962E951ECF7EF</vt:lpwstr>
  </property>
  <property fmtid="{D5CDD505-2E9C-101B-9397-08002B2CF9AE}" pid="3" name="KSOProductBuildVer">
    <vt:lpwstr>2052-11.1.0.11744</vt:lpwstr>
  </property>
</Properties>
</file>

<file path=docProps/thumbnail.jpeg>
</file>